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87" r:id="rId3"/>
    <p:sldId id="281" r:id="rId4"/>
    <p:sldId id="282" r:id="rId5"/>
    <p:sldId id="276" r:id="rId6"/>
    <p:sldId id="277" r:id="rId7"/>
    <p:sldId id="278" r:id="rId8"/>
    <p:sldId id="283" r:id="rId9"/>
    <p:sldId id="284" r:id="rId10"/>
    <p:sldId id="285" r:id="rId11"/>
    <p:sldId id="28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3250" autoAdjust="0"/>
  </p:normalViewPr>
  <p:slideViewPr>
    <p:cSldViewPr>
      <p:cViewPr varScale="1">
        <p:scale>
          <a:sx n="68" d="100"/>
          <a:sy n="68" d="100"/>
        </p:scale>
        <p:origin x="-16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0" descr="Ke_chuyen_theo_tranh">
            <a:extLst>
              <a:ext uri="{FF2B5EF4-FFF2-40B4-BE49-F238E27FC236}">
                <a16:creationId xmlns:a16="http://schemas.microsoft.com/office/drawing/2014/main" xmlns="" id="{C5481A93-8BA4-4EE1-B24F-B017900F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7500"/>
            <a:ext cx="7810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4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7721" y="3244334"/>
            <a:ext cx="598856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Kể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chuyện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Tuần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14 :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câu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chuyện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bó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đũa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.</a:t>
            </a:r>
            <a:endParaRPr lang="en-US" sz="2800" cap="all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Lớp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cap="all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2 </a:t>
            </a:r>
            <a:r>
              <a:rPr lang="en-US" sz="2800" cap="all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B</a:t>
            </a:r>
            <a:endParaRPr lang="en-US" sz="2800" cap="all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GV: Ng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thị</a:t>
            </a:r>
            <a:r>
              <a:rPr lang="en-US" sz="2800" cap="all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 Minh </a:t>
            </a:r>
            <a:r>
              <a:rPr lang="en-US" sz="2800" cap="all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Times New Roman" pitchFamily="18" charset="0"/>
              </a:rPr>
              <a:t>Hường</a:t>
            </a:r>
            <a:endParaRPr lang="en-US" sz="2800" cap="all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cap="all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cap="all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75FEC498-48C7-4C6C-AFF9-B825E58A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19075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cũ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95" name="Picture 23" descr="Picture 049">
            <a:extLst>
              <a:ext uri="{FF2B5EF4-FFF2-40B4-BE49-F238E27FC236}">
                <a16:creationId xmlns:a16="http://schemas.microsoft.com/office/drawing/2014/main" xmlns="" id="{04CE4949-49E8-45FA-95CD-D8E3CFDE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7066" r="15688" b="51566"/>
          <a:stretch>
            <a:fillRect/>
          </a:stretch>
        </p:blipFill>
        <p:spPr bwMode="auto">
          <a:xfrm>
            <a:off x="533400" y="1071562"/>
            <a:ext cx="8305800" cy="559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536F8D82-3065-42B1-A729-B893BBA1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0"/>
            <a:ext cx="8991600" cy="11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82" tIns="43541" rIns="87082" bIns="43541">
            <a:spAutoFit/>
          </a:bodyPr>
          <a:lstStyle>
            <a:lvl1pPr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 b="0" dirty="0">
                <a:latin typeface="UVnAvant"/>
              </a:rPr>
              <a:t> 1</a:t>
            </a:r>
            <a:r>
              <a:rPr lang="en-US" altLang="en-US" sz="3417" dirty="0">
                <a:latin typeface="UVnAvant"/>
              </a:rPr>
              <a:t>.Dựa </a:t>
            </a:r>
            <a:r>
              <a:rPr lang="en-US" altLang="en-US" sz="3417" dirty="0" err="1">
                <a:latin typeface="UVnAvant"/>
              </a:rPr>
              <a:t>theo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tranh</a:t>
            </a:r>
            <a:r>
              <a:rPr lang="en-US" altLang="en-US" sz="3417" dirty="0">
                <a:latin typeface="UVnAvant"/>
              </a:rPr>
              <a:t>, </a:t>
            </a:r>
            <a:r>
              <a:rPr lang="en-US" altLang="en-US" sz="3417" dirty="0" err="1">
                <a:latin typeface="UVnAvant"/>
              </a:rPr>
              <a:t>kể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lại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từng</a:t>
            </a:r>
            <a:r>
              <a:rPr lang="en-US" altLang="en-US" sz="3417" dirty="0">
                <a:latin typeface="UVnAvant"/>
              </a:rPr>
              <a:t> </a:t>
            </a:r>
            <a:r>
              <a:rPr lang="vi-VN" altLang="en-US" sz="3417" dirty="0">
                <a:latin typeface="UVnAvant"/>
              </a:rPr>
              <a:t>đ</a:t>
            </a:r>
            <a:r>
              <a:rPr lang="en-US" altLang="en-US" sz="3417" dirty="0" err="1">
                <a:latin typeface="UVnAvant"/>
              </a:rPr>
              <a:t>oạn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“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Câu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chuyện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</a:p>
          <a:p>
            <a:pPr eaLnBrk="1" hangingPunct="1"/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bó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vi-VN" altLang="en-US" sz="3417" dirty="0">
                <a:solidFill>
                  <a:srgbClr val="CC3300"/>
                </a:solidFill>
                <a:latin typeface="UVnAvant"/>
              </a:rPr>
              <a:t>đ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ũa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”.</a:t>
            </a:r>
          </a:p>
        </p:txBody>
      </p:sp>
      <p:pic>
        <p:nvPicPr>
          <p:cNvPr id="3075" name="Picture 20" descr="Ke_chuyen_theo_tranh">
            <a:extLst>
              <a:ext uri="{FF2B5EF4-FFF2-40B4-BE49-F238E27FC236}">
                <a16:creationId xmlns:a16="http://schemas.microsoft.com/office/drawing/2014/main" xmlns="" id="{C5481A93-8BA4-4EE1-B24F-B017900F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7500"/>
            <a:ext cx="7810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 </a:t>
            </a:r>
            <a:r>
              <a:rPr lang="en-US" sz="3200" b="1" u="sng" dirty="0" err="1"/>
              <a:t>Việc</a:t>
            </a:r>
            <a:r>
              <a:rPr lang="en-US" sz="3200" b="1" u="sng" dirty="0"/>
              <a:t> 1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.</a:t>
            </a:r>
            <a:endParaRPr lang="vi-VN" sz="3200" dirty="0"/>
          </a:p>
          <a:p>
            <a:pPr lvl="0"/>
            <a:endParaRPr lang="en-US" sz="3200" b="1" dirty="0"/>
          </a:p>
          <a:p>
            <a:pPr lvl="0"/>
            <a:r>
              <a:rPr lang="en-US" sz="3200" b="1" u="sng" dirty="0" err="1"/>
              <a:t>Việc</a:t>
            </a:r>
            <a:r>
              <a:rPr lang="en-US" sz="3200" b="1" u="sng" dirty="0"/>
              <a:t> 2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4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4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.</a:t>
            </a:r>
            <a:endParaRPr lang="vi-VN" sz="3200" dirty="0"/>
          </a:p>
          <a:p>
            <a:endParaRPr lang="en-US" sz="3200" dirty="0"/>
          </a:p>
          <a:p>
            <a:r>
              <a:rPr lang="en-US" sz="3200" b="1" u="sng" dirty="0" err="1"/>
              <a:t>Việc</a:t>
            </a:r>
            <a:r>
              <a:rPr lang="en-US" sz="3200" b="1" u="sng" dirty="0"/>
              <a:t> 3</a:t>
            </a:r>
            <a:r>
              <a:rPr lang="en-US" sz="3200" b="1" dirty="0"/>
              <a:t>: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,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Bà</a:t>
            </a:r>
            <a:r>
              <a:rPr lang="en-US" sz="3200" b="1" i="1" dirty="0"/>
              <a:t> </a:t>
            </a:r>
            <a:r>
              <a:rPr lang="en-US" sz="3200" b="1" i="1" dirty="0" err="1"/>
              <a:t>cháu</a:t>
            </a:r>
            <a:r>
              <a:rPr lang="en-US" sz="3200" dirty="0"/>
              <a:t>.</a:t>
            </a:r>
            <a:endParaRPr lang="vi-VN" sz="3200" dirty="0"/>
          </a:p>
          <a:p>
            <a:endParaRPr lang="vi-V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2E393E-EE88-4CEB-A499-D8C74AF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-11133"/>
            <a:ext cx="1676400" cy="121763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23670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theo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3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Tiêu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đánh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 err="1">
                <a:solidFill>
                  <a:srgbClr val="0000FF"/>
                </a:solidFill>
              </a:rPr>
              <a:t>Nội</a:t>
            </a:r>
            <a:r>
              <a:rPr lang="en-US" b="1" dirty="0">
                <a:solidFill>
                  <a:srgbClr val="0000FF"/>
                </a:solidFill>
              </a:rPr>
              <a:t> dung: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đúng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cả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chuyện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2. </a:t>
            </a:r>
            <a:r>
              <a:rPr lang="en-US" b="1" dirty="0" err="1">
                <a:solidFill>
                  <a:srgbClr val="0000FF"/>
                </a:solidFill>
              </a:rPr>
              <a:t>Diễn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đạt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0000FF"/>
                </a:solidFill>
              </a:rPr>
              <a:t>Lời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rõ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ràng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tự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nhiên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err="1">
                <a:solidFill>
                  <a:srgbClr val="0000FF"/>
                </a:solidFill>
              </a:rPr>
              <a:t>Cách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hiện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Giọng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phù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Biết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hợp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lời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điệu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 </a:t>
            </a:r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mỗi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ứng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  <a:p>
            <a:pPr lvl="0"/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2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dựa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kể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  <a:p>
            <a:r>
              <a:rPr lang="en-US" sz="3200" b="1" u="sng" dirty="0" err="1">
                <a:solidFill>
                  <a:srgbClr val="7030A0"/>
                </a:solidFill>
              </a:rPr>
              <a:t>Việc</a:t>
            </a:r>
            <a:r>
              <a:rPr lang="en-US" sz="3200" b="1" u="sng" dirty="0">
                <a:solidFill>
                  <a:srgbClr val="7030A0"/>
                </a:solidFill>
              </a:rPr>
              <a:t> 3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dựa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tranh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kể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chuyện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Bà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cháu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endParaRPr lang="vi-VN" sz="3200" dirty="0">
              <a:solidFill>
                <a:srgbClr val="0000FF"/>
              </a:solidFill>
            </a:endParaRPr>
          </a:p>
          <a:p>
            <a:endParaRPr lang="vi-V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2E393E-EE88-4CEB-A499-D8C74AF9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-11133"/>
            <a:ext cx="1676400" cy="121763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23670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Kể chuyện theo tranh</a:t>
            </a:r>
            <a:endParaRPr lang="vi-VN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2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536F8D82-3065-42B1-A729-B893BBA1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0"/>
            <a:ext cx="8991600" cy="11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82" tIns="43541" rIns="87082" bIns="43541">
            <a:spAutoFit/>
          </a:bodyPr>
          <a:lstStyle>
            <a:lvl1pPr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67" b="0" dirty="0">
                <a:latin typeface="UVnAvant"/>
              </a:rPr>
              <a:t> 1</a:t>
            </a:r>
            <a:r>
              <a:rPr lang="en-US" altLang="en-US" sz="3417" dirty="0">
                <a:latin typeface="UVnAvant"/>
              </a:rPr>
              <a:t>.Dựa </a:t>
            </a:r>
            <a:r>
              <a:rPr lang="en-US" altLang="en-US" sz="3417" dirty="0" err="1">
                <a:latin typeface="UVnAvant"/>
              </a:rPr>
              <a:t>theo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tranh</a:t>
            </a:r>
            <a:r>
              <a:rPr lang="en-US" altLang="en-US" sz="3417" dirty="0">
                <a:latin typeface="UVnAvant"/>
              </a:rPr>
              <a:t>, </a:t>
            </a:r>
            <a:r>
              <a:rPr lang="en-US" altLang="en-US" sz="3417" dirty="0" err="1">
                <a:latin typeface="UVnAvant"/>
              </a:rPr>
              <a:t>kể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lại</a:t>
            </a:r>
            <a:r>
              <a:rPr lang="en-US" altLang="en-US" sz="3417" dirty="0">
                <a:latin typeface="UVnAvant"/>
              </a:rPr>
              <a:t> </a:t>
            </a:r>
            <a:r>
              <a:rPr lang="en-US" altLang="en-US" sz="3417" dirty="0" err="1">
                <a:latin typeface="UVnAvant"/>
              </a:rPr>
              <a:t>từng</a:t>
            </a:r>
            <a:r>
              <a:rPr lang="en-US" altLang="en-US" sz="3417" dirty="0">
                <a:latin typeface="UVnAvant"/>
              </a:rPr>
              <a:t> </a:t>
            </a:r>
            <a:r>
              <a:rPr lang="vi-VN" altLang="en-US" sz="3417" dirty="0">
                <a:latin typeface="UVnAvant"/>
              </a:rPr>
              <a:t>đ</a:t>
            </a:r>
            <a:r>
              <a:rPr lang="en-US" altLang="en-US" sz="3417" dirty="0" err="1">
                <a:latin typeface="UVnAvant"/>
              </a:rPr>
              <a:t>oạn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“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Câu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chuyện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</a:p>
          <a:p>
            <a:pPr eaLnBrk="1" hangingPunct="1"/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bó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 </a:t>
            </a:r>
            <a:r>
              <a:rPr lang="vi-VN" altLang="en-US" sz="3417" dirty="0">
                <a:solidFill>
                  <a:srgbClr val="CC3300"/>
                </a:solidFill>
                <a:latin typeface="UVnAvant"/>
              </a:rPr>
              <a:t>đ</a:t>
            </a:r>
            <a:r>
              <a:rPr lang="en-US" altLang="en-US" sz="3417" dirty="0" err="1">
                <a:solidFill>
                  <a:srgbClr val="CC3300"/>
                </a:solidFill>
                <a:latin typeface="UVnAvant"/>
              </a:rPr>
              <a:t>ũa</a:t>
            </a:r>
            <a:r>
              <a:rPr lang="en-US" altLang="en-US" sz="3417" dirty="0">
                <a:solidFill>
                  <a:srgbClr val="CC3300"/>
                </a:solidFill>
                <a:latin typeface="UVnAvant"/>
              </a:rPr>
              <a:t>”.</a:t>
            </a:r>
          </a:p>
        </p:txBody>
      </p:sp>
      <p:pic>
        <p:nvPicPr>
          <p:cNvPr id="3075" name="Picture 20" descr="Ke_chuyen_theo_tranh">
            <a:extLst>
              <a:ext uri="{FF2B5EF4-FFF2-40B4-BE49-F238E27FC236}">
                <a16:creationId xmlns:a16="http://schemas.microsoft.com/office/drawing/2014/main" xmlns="" id="{C5481A93-8BA4-4EE1-B24F-B017900F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7500"/>
            <a:ext cx="7810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0088542">
            <a:extLst>
              <a:ext uri="{FF2B5EF4-FFF2-40B4-BE49-F238E27FC236}">
                <a16:creationId xmlns:a16="http://schemas.microsoft.com/office/drawing/2014/main" xmlns="" id="{F34EEACD-F9FA-48F2-A89F-5FBD8346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" y="381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j0088542">
            <a:extLst>
              <a:ext uri="{FF2B5EF4-FFF2-40B4-BE49-F238E27FC236}">
                <a16:creationId xmlns:a16="http://schemas.microsoft.com/office/drawing/2014/main" xmlns="" id="{0C73619C-0B20-4A52-ACBF-82F82B02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3" y="381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j0088542">
            <a:extLst>
              <a:ext uri="{FF2B5EF4-FFF2-40B4-BE49-F238E27FC236}">
                <a16:creationId xmlns:a16="http://schemas.microsoft.com/office/drawing/2014/main" xmlns="" id="{AD59C601-A434-465A-84AB-8F6760AE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6292" y="2788708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j0088542">
            <a:extLst>
              <a:ext uri="{FF2B5EF4-FFF2-40B4-BE49-F238E27FC236}">
                <a16:creationId xmlns:a16="http://schemas.microsoft.com/office/drawing/2014/main" xmlns="" id="{7F86CC1F-68F6-48CF-907D-636F7424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3" y="6223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j0088542">
            <a:extLst>
              <a:ext uri="{FF2B5EF4-FFF2-40B4-BE49-F238E27FC236}">
                <a16:creationId xmlns:a16="http://schemas.microsoft.com/office/drawing/2014/main" xmlns="" id="{004317E4-CBC4-4454-AAD7-63FBBE51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j0088542">
            <a:extLst>
              <a:ext uri="{FF2B5EF4-FFF2-40B4-BE49-F238E27FC236}">
                <a16:creationId xmlns:a16="http://schemas.microsoft.com/office/drawing/2014/main" xmlns="" id="{F49924D1-43F6-4B2C-9338-2F232EFB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6292" y="4069292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j0088542">
            <a:extLst>
              <a:ext uri="{FF2B5EF4-FFF2-40B4-BE49-F238E27FC236}">
                <a16:creationId xmlns:a16="http://schemas.microsoft.com/office/drawing/2014/main" xmlns="" id="{29026E8D-469E-4DF9-BC7C-EE0B88CB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53709" y="4069292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j0088542">
            <a:extLst>
              <a:ext uri="{FF2B5EF4-FFF2-40B4-BE49-F238E27FC236}">
                <a16:creationId xmlns:a16="http://schemas.microsoft.com/office/drawing/2014/main" xmlns="" id="{8E54EF8A-4323-4332-902C-36B2774E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53709" y="2534708"/>
            <a:ext cx="456141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xmlns="" id="{F124FCC3-4099-4FEC-8699-45AA5BA0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36" y="547688"/>
            <a:ext cx="8674364" cy="14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2" tIns="43541" rIns="87082" bIns="43541">
            <a:spAutoFit/>
          </a:bodyPr>
          <a:lstStyle>
            <a:lvl1pPr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 eaLnBrk="0" hangingPunct="0"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5000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833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333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vai, dựng lại câu chuyện 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(các vai : người dẫn chuyện, ng</a:t>
            </a:r>
            <a:r>
              <a:rPr lang="vi-VN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ời cha, bốn ng</a:t>
            </a:r>
            <a:r>
              <a:rPr lang="vi-VN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33">
                <a:latin typeface="Times New Roman" panose="02020603050405020304" pitchFamily="18" charset="0"/>
                <a:cs typeface="Times New Roman" panose="02020603050405020304" pitchFamily="18" charset="0"/>
              </a:rPr>
              <a:t>ời con).</a:t>
            </a:r>
          </a:p>
        </p:txBody>
      </p:sp>
    </p:spTree>
    <p:extLst>
      <p:ext uri="{BB962C8B-B14F-4D97-AF65-F5344CB8AC3E}">
        <p14:creationId xmlns:p14="http://schemas.microsoft.com/office/powerpoint/2010/main" val="19955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160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 đánh giá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57</cp:revision>
  <dcterms:created xsi:type="dcterms:W3CDTF">2015-08-23T07:55:17Z</dcterms:created>
  <dcterms:modified xsi:type="dcterms:W3CDTF">2020-01-22T11:16:33Z</dcterms:modified>
</cp:coreProperties>
</file>